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6"/>
  </p:notesMasterIdLst>
  <p:sldIdLst>
    <p:sldId id="256" r:id="rId2"/>
    <p:sldId id="271" r:id="rId3"/>
    <p:sldId id="260" r:id="rId4"/>
    <p:sldId id="261" r:id="rId5"/>
    <p:sldId id="269" r:id="rId6"/>
    <p:sldId id="264" r:id="rId7"/>
    <p:sldId id="268" r:id="rId8"/>
    <p:sldId id="257" r:id="rId9"/>
    <p:sldId id="263" r:id="rId10"/>
    <p:sldId id="258" r:id="rId11"/>
    <p:sldId id="270" r:id="rId12"/>
    <p:sldId id="262" r:id="rId13"/>
    <p:sldId id="259" r:id="rId14"/>
    <p:sldId id="266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26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CE5D12-6552-4E4B-BE0B-C8F398524BC4}" type="datetimeFigureOut">
              <a:rPr lang="zh-TW" altLang="en-US" smtClean="0"/>
              <a:t>2025/1/10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70986C-AF0A-4F23-AF60-B019B69A4ED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94442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3008D5-5F50-450E-9A48-9DA94A942714}" type="datetime1">
              <a:rPr lang="zh-TW" altLang="en-US" smtClean="0"/>
              <a:t>2025/1/10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F2F9D-CBDA-4489-8099-D2ADF3C7DDF1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36477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F02168-AD5C-45D1-AE0A-9B0FA5475C4D}" type="datetime1">
              <a:rPr lang="zh-TW" altLang="en-US" smtClean="0"/>
              <a:t>2025/1/10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F2F9D-CBDA-4489-8099-D2ADF3C7DD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424358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01CB3-A87A-4063-9E68-CB5B26814B2C}" type="datetime1">
              <a:rPr lang="zh-TW" altLang="en-US" smtClean="0"/>
              <a:t>2025/1/10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F2F9D-CBDA-4489-8099-D2ADF3C7DD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689821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1pPr>
          </a:lstStyle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32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1pPr>
            <a:lvl2pPr>
              <a:defRPr sz="32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2pPr>
            <a:lvl3pPr>
              <a:defRPr sz="32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3pPr>
            <a:lvl4pPr>
              <a:defRPr sz="32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4pPr>
            <a:lvl5pPr>
              <a:defRPr sz="32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724F7-E040-49AF-98FC-D71371F03D38}" type="datetime1">
              <a:rPr lang="zh-TW" altLang="en-US" smtClean="0"/>
              <a:t>2025/1/10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F2F9D-CBDA-4489-8099-D2ADF3C7DD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283422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26C2DD-B21E-4A05-96D0-A9D3360572F8}" type="datetime1">
              <a:rPr lang="zh-TW" altLang="en-US" smtClean="0"/>
              <a:t>2025/1/10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F2F9D-CBDA-4489-8099-D2ADF3C7DDF1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996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EBCC9-3D40-42FA-A653-8315790F1455}" type="datetime1">
              <a:rPr lang="zh-TW" altLang="en-US" smtClean="0"/>
              <a:t>2025/1/10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F2F9D-CBDA-4489-8099-D2ADF3C7DD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663593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48ADC-8A3B-431E-9EAF-01510A189CC8}" type="datetime1">
              <a:rPr lang="zh-TW" altLang="en-US" smtClean="0"/>
              <a:t>2025/1/10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F2F9D-CBDA-4489-8099-D2ADF3C7DD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370681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4DA5D-94E6-4C1A-BFF1-72FC25752EAB}" type="datetime1">
              <a:rPr lang="zh-TW" altLang="en-US" smtClean="0"/>
              <a:t>2025/1/10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F2F9D-CBDA-4489-8099-D2ADF3C7DD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695898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A0D312-6354-4695-B7E6-A3F164838D33}" type="datetime1">
              <a:rPr lang="zh-TW" altLang="en-US" smtClean="0"/>
              <a:t>2025/1/10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F2F9D-CBDA-4489-8099-D2ADF3C7DD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570359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94AF2001-5979-4342-86B1-ECEA9920E848}" type="datetime1">
              <a:rPr lang="zh-TW" altLang="en-US" smtClean="0"/>
              <a:t>2025/1/10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22F2F9D-CBDA-4489-8099-D2ADF3C7DD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388019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D5028-A58D-4396-BFD4-94F1CBB8F61E}" type="datetime1">
              <a:rPr lang="zh-TW" altLang="en-US" smtClean="0"/>
              <a:t>2025/1/10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F2F9D-CBDA-4489-8099-D2ADF3C7DD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691356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EDA02659-A819-47F8-BF51-509E605C0268}" type="datetime1">
              <a:rPr lang="zh-TW" altLang="en-US" smtClean="0"/>
              <a:t>2025/1/10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322F2F9D-CBDA-4489-8099-D2ADF3C7DDF1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59464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VYv-9fjrzEA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WyCIk2HrK78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F1EC2A3-3F9F-5E18-7324-CC8C37EADB6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基於深度學習預測物體形狀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3E7B856D-C07A-7E5F-4F57-49B1BF1B80C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Group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Final Project</a:t>
            </a:r>
          </a:p>
          <a:p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蕭宥羽、林子容、彭子碩、王亮潛</a:t>
            </a:r>
            <a:endParaRPr lang="en-US" altLang="zh-TW" sz="18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2025/1/9</a:t>
            </a:r>
            <a:endParaRPr lang="zh-TW" altLang="en-US" sz="18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9540AFA-5F46-496D-B1E8-B6454770AC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F2F9D-CBDA-4489-8099-D2ADF3C7DDF1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036041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47FC9D-D279-7E2F-63FF-468A07AC39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082305F-456C-9FA7-FE1B-6A01E6FEB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實驗一</a:t>
            </a:r>
          </a:p>
        </p:txBody>
      </p:sp>
      <p:sp>
        <p:nvSpPr>
          <p:cNvPr id="11" name="內容版面配置區 10">
            <a:extLst>
              <a:ext uri="{FF2B5EF4-FFF2-40B4-BE49-F238E27FC236}">
                <a16:creationId xmlns:a16="http://schemas.microsoft.com/office/drawing/2014/main" id="{E69C1EB4-A111-4996-AADD-FE60A7A11C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>
                <a:hlinkClick r:id="rId2"/>
              </a:rPr>
              <a:t>第七組</a:t>
            </a:r>
            <a:r>
              <a:rPr lang="en-US" altLang="zh-TW" dirty="0">
                <a:hlinkClick r:id="rId2"/>
              </a:rPr>
              <a:t>-</a:t>
            </a:r>
            <a:r>
              <a:rPr lang="zh-TW" altLang="en-US" dirty="0">
                <a:hlinkClick r:id="rId2"/>
              </a:rPr>
              <a:t>基於深度學習預測物體形狀</a:t>
            </a:r>
            <a:r>
              <a:rPr lang="en-US" altLang="zh-TW" dirty="0">
                <a:hlinkClick r:id="rId2"/>
              </a:rPr>
              <a:t>2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61853455-4E1E-4DB2-B656-44462E298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F2F9D-CBDA-4489-8099-D2ADF3C7DDF1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466266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D614247-0E09-4F3D-A0FF-CD04959DD6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實驗二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9394951-189C-4B97-A50C-B7869A8C39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>
                <a:hlinkClick r:id="rId2"/>
              </a:rPr>
              <a:t>第七組</a:t>
            </a:r>
            <a:r>
              <a:rPr lang="en-US" altLang="zh-TW" dirty="0">
                <a:hlinkClick r:id="rId2"/>
              </a:rPr>
              <a:t>-</a:t>
            </a:r>
            <a:r>
              <a:rPr lang="zh-TW" altLang="en-US" dirty="0">
                <a:hlinkClick r:id="rId2"/>
              </a:rPr>
              <a:t>基於深度學習預測物體形狀（平面版）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0F5568B-0102-4A47-81A0-6D666900AA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F2F9D-CBDA-4489-8099-D2ADF3C7DDF1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333278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BBAFCE2-5423-8D65-7197-73D67B693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遇到的困難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7018014-E954-2FFB-38E1-246844185D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 資料蒐集易受影響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 光敏電阻數值不穩定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zh-TW" altLang="en-US" dirty="0">
                <a:latin typeface="標楷體" panose="03000509000000000000" pitchFamily="65" charset="-120"/>
              </a:rPr>
              <a:t> 物體滑落的旋轉和速度的誤差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TW" dirty="0"/>
              <a:t>  NUC140 Flash </a:t>
            </a:r>
            <a:r>
              <a:rPr lang="zh-TW" altLang="en-US" dirty="0"/>
              <a:t>太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小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776962F-4DAB-4E5B-82F3-09D4466A42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F2F9D-CBDA-4489-8099-D2ADF3C7DDF1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596415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0DB391D-B4FD-FE3D-F193-DB46F8078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未來展望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B4A1290-3BAC-7303-B2EB-2FCC6B3FB7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zh-TW" altLang="en-US" sz="3200" dirty="0"/>
              <a:t> 使用更大</a:t>
            </a:r>
            <a:r>
              <a:rPr lang="en-US" altLang="zh-TW" sz="3200" dirty="0"/>
              <a:t>Flash</a:t>
            </a:r>
            <a:r>
              <a:rPr lang="zh-TW" altLang="en-US" sz="3200" dirty="0"/>
              <a:t>的開發板，讓資料更豐富</a:t>
            </a:r>
            <a:endParaRPr lang="en-US" altLang="zh-TW" sz="3200" dirty="0"/>
          </a:p>
          <a:p>
            <a:pPr>
              <a:buFont typeface="Wingdings" panose="05000000000000000000" pitchFamily="2" charset="2"/>
              <a:buChar char="Ø"/>
            </a:pPr>
            <a:r>
              <a:rPr lang="zh-TW" altLang="en-US" sz="3200" dirty="0"/>
              <a:t> 用更多元數據訓練（不同環境光）</a:t>
            </a:r>
            <a:endParaRPr lang="en-US" altLang="zh-TW" sz="3200" dirty="0"/>
          </a:p>
          <a:p>
            <a:pPr>
              <a:buFont typeface="Wingdings" panose="05000000000000000000" pitchFamily="2" charset="2"/>
              <a:buChar char="Ø"/>
            </a:pPr>
            <a:r>
              <a:rPr lang="zh-TW" altLang="en-US" sz="3200" dirty="0"/>
              <a:t> 使用更深層</a:t>
            </a:r>
            <a:r>
              <a:rPr lang="zh-TW" altLang="en-US" dirty="0"/>
              <a:t>的網路（用更多隱藏層）</a:t>
            </a:r>
            <a:endParaRPr lang="en-US" altLang="zh-TW" sz="3200" dirty="0"/>
          </a:p>
          <a:p>
            <a:pPr>
              <a:buFont typeface="Wingdings" panose="05000000000000000000" pitchFamily="2" charset="2"/>
              <a:buChar char="Ø"/>
            </a:pPr>
            <a:r>
              <a:rPr lang="zh-TW" altLang="en-US" sz="3200" dirty="0"/>
              <a:t> 使用有時間序列的網路，如</a:t>
            </a:r>
            <a:r>
              <a:rPr lang="en-US" altLang="zh-TW" sz="3200" dirty="0"/>
              <a:t>RNN</a:t>
            </a:r>
            <a:r>
              <a:rPr lang="zh-TW" altLang="en-US" sz="3200" dirty="0"/>
              <a:t>、</a:t>
            </a:r>
            <a:r>
              <a:rPr lang="en-US" altLang="zh-TW" sz="3200" dirty="0"/>
              <a:t>LSTM</a:t>
            </a:r>
            <a:endParaRPr lang="zh-TW" altLang="en-US" sz="32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8B863C5-5C64-47F4-9762-D37B968DB0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F2F9D-CBDA-4489-8099-D2ADF3C7DDF1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30713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30C2BFA-A836-5A91-A14A-06C704F967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977" y="2944235"/>
            <a:ext cx="10515600" cy="969530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zh-TW" dirty="0"/>
              <a:t>END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82D6A1A8-774C-4BF1-BCF6-625338D25C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F2F9D-CBDA-4489-8099-D2ADF3C7DDF1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973426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D09CA7-5157-4F2A-A145-168F54DAD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工作分配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3694941-5F07-45E6-9332-6071B7C4E6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682344" cy="402336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TW" altLang="en-US" dirty="0"/>
              <a:t>王亮潛</a:t>
            </a:r>
            <a:r>
              <a:rPr lang="en-US" altLang="zh-TW" dirty="0"/>
              <a:t>:</a:t>
            </a:r>
            <a:r>
              <a:rPr lang="zh-TW" altLang="en-US" dirty="0"/>
              <a:t>程式撰寫、資料蒐集、簡報製作、測試、硬體檢測</a:t>
            </a:r>
            <a:endParaRPr lang="en-US" altLang="zh-TW" dirty="0"/>
          </a:p>
          <a:p>
            <a:pPr>
              <a:lnSpc>
                <a:spcPct val="150000"/>
              </a:lnSpc>
            </a:pPr>
            <a:r>
              <a:rPr lang="zh-TW" altLang="en-US" dirty="0"/>
              <a:t>彭子碩</a:t>
            </a:r>
            <a:r>
              <a:rPr lang="en-US" altLang="zh-TW" dirty="0"/>
              <a:t>:</a:t>
            </a:r>
            <a:r>
              <a:rPr lang="zh-TW" altLang="en-US" dirty="0"/>
              <a:t>程式撰寫、硬體架設、簡報製作、測試、上台報告</a:t>
            </a:r>
            <a:endParaRPr lang="en-US" altLang="zh-TW" dirty="0"/>
          </a:p>
          <a:p>
            <a:pPr>
              <a:lnSpc>
                <a:spcPct val="150000"/>
              </a:lnSpc>
            </a:pPr>
            <a:r>
              <a:rPr lang="zh-TW" altLang="en-US" dirty="0"/>
              <a:t>林子容</a:t>
            </a:r>
            <a:r>
              <a:rPr lang="en-US" altLang="zh-TW" dirty="0"/>
              <a:t>:</a:t>
            </a:r>
            <a:r>
              <a:rPr lang="zh-TW" altLang="en-US" dirty="0"/>
              <a:t>程式撰寫、硬體架設、簡報製作、測試、影片製作</a:t>
            </a:r>
            <a:endParaRPr lang="en-US" altLang="zh-TW" dirty="0"/>
          </a:p>
          <a:p>
            <a:pPr>
              <a:lnSpc>
                <a:spcPct val="150000"/>
              </a:lnSpc>
            </a:pPr>
            <a:r>
              <a:rPr lang="zh-TW" altLang="en-US" dirty="0"/>
              <a:t>蕭宥羽</a:t>
            </a:r>
            <a:r>
              <a:rPr lang="en-US" altLang="zh-TW" dirty="0"/>
              <a:t>:</a:t>
            </a:r>
            <a:r>
              <a:rPr lang="zh-TW" altLang="en-US" dirty="0"/>
              <a:t>程式撰寫、資料蒐集、簡報製作、測試、硬體檢測</a:t>
            </a:r>
            <a:endParaRPr lang="en-US" altLang="zh-TW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BC15808-3783-47D0-AAED-44E9F9B0AE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F2F9D-CBDA-4489-8099-D2ADF3C7DDF1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851618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C390AAC-D76B-34F5-70F4-2A5184F6B1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4000" dirty="0">
                <a:latin typeface="標楷體" panose="03000509000000000000" pitchFamily="65" charset="-120"/>
                <a:ea typeface="標楷體" panose="03000509000000000000" pitchFamily="65" charset="-120"/>
              </a:rPr>
              <a:t>實驗主題 </a:t>
            </a:r>
            <a:r>
              <a:rPr lang="en-US" altLang="zh-TW" sz="4000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en-US" sz="4000" dirty="0">
                <a:latin typeface="標楷體" panose="03000509000000000000" pitchFamily="65" charset="-120"/>
                <a:ea typeface="標楷體" panose="03000509000000000000" pitchFamily="65" charset="-120"/>
              </a:rPr>
              <a:t> 基於深度學習預測物體形狀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516E7B5-FD77-6B41-A1A4-3E50DC8230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 利用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8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個光敏電阻蒐集資料，利用這些資料進行深度學習的訓練，利用訓練好的模型對多種形狀進行分類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B0E232CA-D568-E227-4A22-5496048D43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434" y="3429000"/>
            <a:ext cx="3673186" cy="2448791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EFEEF73A-F2DB-0FD0-BD9C-0D1C7C95AD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5779" y="3586446"/>
            <a:ext cx="2876951" cy="2133898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4295D08-8368-4B7C-87D4-30BA14700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F2F9D-CBDA-4489-8099-D2ADF3C7DDF1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946035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580E725-3F4D-2407-F5B9-A5A06426A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實驗器材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2363996-7BF9-5916-1D90-2B7AF041EE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6697" y="1690688"/>
            <a:ext cx="10515600" cy="4351338"/>
          </a:xfrm>
        </p:spPr>
        <p:txBody>
          <a:bodyPr>
            <a:normAutofit fontScale="92500" lnSpcReduction="10000"/>
          </a:bodyPr>
          <a:lstStyle/>
          <a:p>
            <a:pPr>
              <a:buFont typeface="Wingdings" panose="05000000000000000000" pitchFamily="2" charset="2"/>
              <a:buChar char="Ø"/>
            </a:pPr>
            <a:endParaRPr lang="en-US" altLang="zh-TW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TW" dirty="0"/>
              <a:t> NUC140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altLang="zh-TW" dirty="0"/>
          </a:p>
          <a:p>
            <a:pPr>
              <a:buFont typeface="Wingdings" panose="05000000000000000000" pitchFamily="2" charset="2"/>
              <a:buChar char="Ø"/>
            </a:pPr>
            <a:r>
              <a:rPr lang="zh-TW" altLang="en-US" dirty="0"/>
              <a:t>光敏電阻 * </a:t>
            </a:r>
            <a:r>
              <a:rPr lang="en-US" altLang="zh-TW" dirty="0"/>
              <a:t>8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altLang="zh-TW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TW" dirty="0"/>
              <a:t> 1k</a:t>
            </a:r>
            <a:r>
              <a:rPr lang="zh-TW" altLang="en-US" dirty="0"/>
              <a:t>電阻 </a:t>
            </a:r>
            <a:r>
              <a:rPr lang="en-US" altLang="zh-TW" dirty="0"/>
              <a:t>*</a:t>
            </a:r>
            <a:r>
              <a:rPr lang="zh-TW" altLang="en-US" dirty="0"/>
              <a:t> </a:t>
            </a:r>
            <a:r>
              <a:rPr lang="en-US" altLang="zh-TW" dirty="0"/>
              <a:t>8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altLang="zh-TW" dirty="0"/>
          </a:p>
          <a:p>
            <a:pPr>
              <a:buFont typeface="Wingdings" panose="05000000000000000000" pitchFamily="2" charset="2"/>
              <a:buChar char="Ø"/>
            </a:pPr>
            <a:r>
              <a:rPr lang="zh-TW" altLang="en-US" dirty="0"/>
              <a:t>光源燈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5414C569-FCA8-55F4-964A-14E86830D7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5874" y="2376126"/>
            <a:ext cx="1920638" cy="1169843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CC50E946-DF61-CA0D-D7F0-733275092D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6108" y="2004220"/>
            <a:ext cx="1761107" cy="1415618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D302F491-0387-8AE8-FAC8-D7FD589E06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6198" y="4143122"/>
            <a:ext cx="1258570" cy="130175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4B4A3E66-4BC5-6BBE-63DD-4F26EF2A58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66108" y="4145971"/>
            <a:ext cx="1551132" cy="1361749"/>
          </a:xfrm>
          <a:prstGeom prst="rect">
            <a:avLst/>
          </a:prstGeom>
        </p:spPr>
      </p:pic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95684903-2E42-4EEC-9A51-4DF882590A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F2F9D-CBDA-4489-8099-D2ADF3C7DDF1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955859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C70F693-C7EF-47DB-9468-66D4CEF3E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實驗內容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C50E163-6790-4540-9A81-70CFBD1FAA6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b="1" dirty="0">
                <a:latin typeface="標楷體" panose="03000509000000000000" pitchFamily="65" charset="-120"/>
                <a:ea typeface="標楷體" panose="03000509000000000000" pitchFamily="65" charset="-120"/>
              </a:rPr>
              <a:t>有斜坡 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–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 物體會沿著斜坡滑落，經過光敏電阻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69DDC286-B682-4A06-A1B3-0F58CFF4383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b="1" dirty="0">
                <a:latin typeface="標楷體" panose="03000509000000000000" pitchFamily="65" charset="-120"/>
                <a:ea typeface="標楷體" panose="03000509000000000000" pitchFamily="65" charset="-120"/>
              </a:rPr>
              <a:t>無斜坡 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–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 物體會固定在光敏電阻上，只調整物體方向</a:t>
            </a:r>
          </a:p>
          <a:p>
            <a:pPr>
              <a:buFont typeface="Wingdings" panose="05000000000000000000" pitchFamily="2" charset="2"/>
              <a:buChar char="Ø"/>
            </a:pP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9EB62D9-EDC2-4CFB-B7B0-489373A031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F2F9D-CBDA-4489-8099-D2ADF3C7DDF1}" type="slidenum">
              <a:rPr lang="zh-TW" altLang="en-US" smtClean="0"/>
              <a:t>5</a:t>
            </a:fld>
            <a:endParaRPr lang="zh-TW" altLang="en-US"/>
          </a:p>
        </p:txBody>
      </p:sp>
      <p:pic>
        <p:nvPicPr>
          <p:cNvPr id="1026" name="Picture 2" descr="https://cdn.discordapp.com/attachments/1300108650660102236/1326917507801415773/IMG_9657.jpg?ex=67827d3a&amp;is=67812bba&amp;hm=bc3edd152ae147ead3cf112a91fae81c40aa576d103d74dfcf246fe6c7042135&amp;=">
            <a:extLst>
              <a:ext uri="{FF2B5EF4-FFF2-40B4-BE49-F238E27FC236}">
                <a16:creationId xmlns:a16="http://schemas.microsoft.com/office/drawing/2014/main" id="{2BD02A5A-A8BB-49B0-994E-B09E341601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590"/>
          <a:stretch/>
        </p:blipFill>
        <p:spPr bwMode="auto">
          <a:xfrm>
            <a:off x="2070847" y="2201832"/>
            <a:ext cx="2619095" cy="4023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cdn.discordapp.com/attachments/1300108650660102236/1327462786569338941/IMG_2263.jpg?ex=6783278f&amp;is=6781d60f&amp;hm=a3f75b2e6ab73e1ec28849c486444327d1a65fe79f2732ae298927be6fe0ff68&amp;">
            <a:extLst>
              <a:ext uri="{FF2B5EF4-FFF2-40B4-BE49-F238E27FC236}">
                <a16:creationId xmlns:a16="http://schemas.microsoft.com/office/drawing/2014/main" id="{79C5DE9A-6B54-403F-BC8C-488ADF1638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289"/>
          <a:stretch/>
        </p:blipFill>
        <p:spPr bwMode="auto">
          <a:xfrm>
            <a:off x="7235046" y="2429435"/>
            <a:ext cx="3321424" cy="3795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68206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D57C23B-8C5F-6BE6-8576-6229CF343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電路設計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6F65A570-10A8-2B1B-FE27-EC5E7E6BAA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5377" y="111834"/>
            <a:ext cx="4662161" cy="5777978"/>
          </a:xfrm>
          <a:prstGeom prst="rect">
            <a:avLst/>
          </a:prstGeo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2EE64724-2AB2-4B68-8C37-F6DD15954D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F2F9D-CBDA-4489-8099-D2ADF3C7DDF1}" type="slidenum">
              <a:rPr lang="zh-TW" altLang="en-US" smtClean="0"/>
              <a:t>6</a:t>
            </a:fld>
            <a:endParaRPr lang="zh-TW" altLang="en-US"/>
          </a:p>
        </p:txBody>
      </p:sp>
      <p:pic>
        <p:nvPicPr>
          <p:cNvPr id="6" name="Picture 2" descr="https://cdn.discordapp.com/attachments/1300108650660102236/1326917509781131295/IMG_9655.jpg?ex=67812bbb&amp;is=677fda3b&amp;hm=05daafcedef53a51c472a8651e62d3cc48db87f6d0bfc59bc73c282623af7895&amp;=">
            <a:extLst>
              <a:ext uri="{FF2B5EF4-FFF2-40B4-BE49-F238E27FC236}">
                <a16:creationId xmlns:a16="http://schemas.microsoft.com/office/drawing/2014/main" id="{9198DDC5-36D9-4464-B7DA-D9A82984B46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521" y="2191926"/>
            <a:ext cx="6167373" cy="3469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37805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5ACCBEC-D549-4E1B-96D0-282CE0778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模型設定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B7D3680-522C-46E7-B76C-6B6CB75733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zh-TW" altLang="en-US" dirty="0"/>
              <a:t> 輸入層 </a:t>
            </a:r>
            <a:r>
              <a:rPr lang="en-US" altLang="zh-TW" dirty="0"/>
              <a:t>8</a:t>
            </a:r>
            <a:r>
              <a:rPr lang="zh-TW" altLang="en-US" dirty="0"/>
              <a:t> </a:t>
            </a:r>
            <a:r>
              <a:rPr lang="en-US" altLang="zh-TW" dirty="0"/>
              <a:t>nodes (channel * 8)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zh-TW" altLang="en-US" dirty="0"/>
              <a:t> 隱藏層 </a:t>
            </a:r>
            <a:r>
              <a:rPr lang="en-US" altLang="zh-TW" dirty="0"/>
              <a:t>10 nodes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zh-TW" altLang="en-US" dirty="0"/>
              <a:t> 輸出層 </a:t>
            </a:r>
            <a:r>
              <a:rPr lang="en-US" altLang="zh-TW" dirty="0"/>
              <a:t>4 nodes (square</a:t>
            </a:r>
            <a:r>
              <a:rPr lang="zh-TW" altLang="en-US" dirty="0"/>
              <a:t>、</a:t>
            </a:r>
            <a:r>
              <a:rPr lang="en-US" altLang="zh-TW" dirty="0"/>
              <a:t>triangle</a:t>
            </a:r>
            <a:r>
              <a:rPr lang="zh-TW" altLang="en-US" dirty="0"/>
              <a:t>、</a:t>
            </a:r>
            <a:r>
              <a:rPr lang="en-US" altLang="zh-TW" dirty="0"/>
              <a:t>circle</a:t>
            </a:r>
            <a:r>
              <a:rPr lang="zh-TW" altLang="en-US" dirty="0"/>
              <a:t>、</a:t>
            </a:r>
            <a:r>
              <a:rPr lang="en-US" altLang="zh-TW" dirty="0"/>
              <a:t>ambient)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zh-TW" altLang="en-US" dirty="0"/>
              <a:t> 資料量 </a:t>
            </a:r>
            <a:r>
              <a:rPr lang="en-US" altLang="zh-TW" dirty="0"/>
              <a:t>260</a:t>
            </a:r>
            <a:r>
              <a:rPr lang="zh-TW" altLang="en-US" dirty="0"/>
              <a:t> 筆 </a:t>
            </a:r>
            <a:r>
              <a:rPr lang="en-US" altLang="zh-TW" dirty="0"/>
              <a:t>(70</a:t>
            </a:r>
            <a:r>
              <a:rPr lang="zh-TW" altLang="en-US" dirty="0"/>
              <a:t>、</a:t>
            </a:r>
            <a:r>
              <a:rPr lang="en-US" altLang="zh-TW" dirty="0"/>
              <a:t>70</a:t>
            </a:r>
            <a:r>
              <a:rPr lang="zh-TW" altLang="en-US" dirty="0"/>
              <a:t>、</a:t>
            </a:r>
            <a:r>
              <a:rPr lang="en-US" altLang="zh-TW" dirty="0"/>
              <a:t>70</a:t>
            </a:r>
            <a:r>
              <a:rPr lang="zh-TW" altLang="en-US" dirty="0"/>
              <a:t>、</a:t>
            </a:r>
            <a:r>
              <a:rPr lang="en-US" altLang="zh-TW" dirty="0"/>
              <a:t>50)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zh-TW" altLang="en-US" dirty="0"/>
              <a:t> 參數</a:t>
            </a:r>
            <a:endParaRPr lang="en-US" altLang="zh-TW" dirty="0"/>
          </a:p>
          <a:p>
            <a:pPr>
              <a:buFont typeface="Wingdings" panose="05000000000000000000" pitchFamily="2" charset="2"/>
              <a:buChar char="Ø"/>
            </a:pP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9DF9BED-2075-4121-9B79-C7FB98A783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F2F9D-CBDA-4489-8099-D2ADF3C7DDF1}" type="slidenum">
              <a:rPr lang="zh-TW" altLang="en-US" smtClean="0"/>
              <a:t>7</a:t>
            </a:fld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51D8566-8C57-4A15-8BF6-A41CD390D8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4443" y="4389085"/>
            <a:ext cx="6404235" cy="1354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6805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7FE3A70-E8CA-3DBC-C5EB-30F63EEC2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實驗流程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6CC1EFA-AAF0-262F-D65E-B98F6F9A5A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 架設環境</a:t>
            </a:r>
            <a:endParaRPr lang="en-US" altLang="zh-TW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 蒐集資料</a:t>
            </a:r>
            <a:endParaRPr lang="en-US" altLang="zh-TW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 標記資料</a:t>
            </a:r>
            <a:endParaRPr lang="en-US" altLang="zh-TW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 深度學習訓練</a:t>
            </a:r>
            <a:endParaRPr lang="en-US" altLang="zh-TW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 預測結果</a:t>
            </a:r>
            <a:endParaRPr lang="en-US" altLang="zh-TW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altLang="zh-TW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buFont typeface="Wingdings" panose="05000000000000000000" pitchFamily="2" charset="2"/>
              <a:buChar char="Ø"/>
            </a:pPr>
            <a:endParaRPr lang="zh-TW" altLang="en-US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7F3522D-E2D2-0E28-E352-A4DBB883E666}"/>
              </a:ext>
            </a:extLst>
          </p:cNvPr>
          <p:cNvSpPr/>
          <p:nvPr/>
        </p:nvSpPr>
        <p:spPr>
          <a:xfrm>
            <a:off x="5465648" y="5120641"/>
            <a:ext cx="1646389" cy="7204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標記資料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4E84B17-6321-0127-538F-505914E65CA6}"/>
              </a:ext>
            </a:extLst>
          </p:cNvPr>
          <p:cNvSpPr/>
          <p:nvPr/>
        </p:nvSpPr>
        <p:spPr>
          <a:xfrm>
            <a:off x="10196405" y="5120641"/>
            <a:ext cx="1551706" cy="7204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預測結果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E427865-7D83-EAC1-9A2B-5D909595F557}"/>
              </a:ext>
            </a:extLst>
          </p:cNvPr>
          <p:cNvSpPr/>
          <p:nvPr/>
        </p:nvSpPr>
        <p:spPr>
          <a:xfrm>
            <a:off x="7777958" y="5120641"/>
            <a:ext cx="1752526" cy="7204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深度學習訓練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316751C8-7120-FAA2-536E-AFC68684594D}"/>
              </a:ext>
            </a:extLst>
          </p:cNvPr>
          <p:cNvSpPr/>
          <p:nvPr/>
        </p:nvSpPr>
        <p:spPr>
          <a:xfrm>
            <a:off x="3107557" y="5120641"/>
            <a:ext cx="1646390" cy="7204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蒐集資料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B194817C-5D77-358A-B9EA-00DA33F55BB4}"/>
              </a:ext>
            </a:extLst>
          </p:cNvPr>
          <p:cNvSpPr/>
          <p:nvPr/>
        </p:nvSpPr>
        <p:spPr>
          <a:xfrm>
            <a:off x="749467" y="5120646"/>
            <a:ext cx="1646390" cy="7204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架設環境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cxnSp>
        <p:nvCxnSpPr>
          <p:cNvPr id="30" name="直線單箭頭接點 29">
            <a:extLst>
              <a:ext uri="{FF2B5EF4-FFF2-40B4-BE49-F238E27FC236}">
                <a16:creationId xmlns:a16="http://schemas.microsoft.com/office/drawing/2014/main" id="{1E394E27-698C-1052-C4E6-0A985F8ECAC5}"/>
              </a:ext>
            </a:extLst>
          </p:cNvPr>
          <p:cNvCxnSpPr>
            <a:cxnSpLocks/>
            <a:stCxn id="28" idx="3"/>
            <a:endCxn id="25" idx="1"/>
          </p:cNvCxnSpPr>
          <p:nvPr/>
        </p:nvCxnSpPr>
        <p:spPr>
          <a:xfrm flipV="1">
            <a:off x="2395857" y="5480860"/>
            <a:ext cx="711700" cy="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單箭頭接點 31">
            <a:extLst>
              <a:ext uri="{FF2B5EF4-FFF2-40B4-BE49-F238E27FC236}">
                <a16:creationId xmlns:a16="http://schemas.microsoft.com/office/drawing/2014/main" id="{B2766189-2E92-4362-EA99-1AE39ABF97AD}"/>
              </a:ext>
            </a:extLst>
          </p:cNvPr>
          <p:cNvCxnSpPr>
            <a:stCxn id="25" idx="3"/>
            <a:endCxn id="5" idx="1"/>
          </p:cNvCxnSpPr>
          <p:nvPr/>
        </p:nvCxnSpPr>
        <p:spPr>
          <a:xfrm>
            <a:off x="4753947" y="5480860"/>
            <a:ext cx="71170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33">
            <a:extLst>
              <a:ext uri="{FF2B5EF4-FFF2-40B4-BE49-F238E27FC236}">
                <a16:creationId xmlns:a16="http://schemas.microsoft.com/office/drawing/2014/main" id="{35457BB0-0D25-F7E2-57E1-90CEC4A0954F}"/>
              </a:ext>
            </a:extLst>
          </p:cNvPr>
          <p:cNvCxnSpPr>
            <a:stCxn id="5" idx="3"/>
            <a:endCxn id="10" idx="1"/>
          </p:cNvCxnSpPr>
          <p:nvPr/>
        </p:nvCxnSpPr>
        <p:spPr>
          <a:xfrm>
            <a:off x="7112037" y="5480860"/>
            <a:ext cx="6659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35">
            <a:extLst>
              <a:ext uri="{FF2B5EF4-FFF2-40B4-BE49-F238E27FC236}">
                <a16:creationId xmlns:a16="http://schemas.microsoft.com/office/drawing/2014/main" id="{0844012B-5AD7-6F85-C463-F47EB0D64ED7}"/>
              </a:ext>
            </a:extLst>
          </p:cNvPr>
          <p:cNvCxnSpPr>
            <a:stCxn id="10" idx="3"/>
            <a:endCxn id="8" idx="1"/>
          </p:cNvCxnSpPr>
          <p:nvPr/>
        </p:nvCxnSpPr>
        <p:spPr>
          <a:xfrm>
            <a:off x="9530484" y="5480860"/>
            <a:ext cx="6659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A257788-60AA-4BE2-9B69-D6FF3A9AC4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F2F9D-CBDA-4489-8099-D2ADF3C7DDF1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114750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1930209-F890-9BDA-EE36-2E570CE80F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程式邏輯</a:t>
            </a: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C3E1680A-DBEB-0494-5B89-048789A7FFBF}"/>
              </a:ext>
            </a:extLst>
          </p:cNvPr>
          <p:cNvSpPr/>
          <p:nvPr/>
        </p:nvSpPr>
        <p:spPr>
          <a:xfrm>
            <a:off x="1819478" y="5457050"/>
            <a:ext cx="1646389" cy="72043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Data Processing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9EB2604F-D5C1-7EDF-331D-5E75E50A78DB}"/>
              </a:ext>
            </a:extLst>
          </p:cNvPr>
          <p:cNvSpPr/>
          <p:nvPr/>
        </p:nvSpPr>
        <p:spPr>
          <a:xfrm>
            <a:off x="4899597" y="4685595"/>
            <a:ext cx="1551706" cy="72043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Model Training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D9882AD1-612F-2947-025D-E363101A1B09}"/>
              </a:ext>
            </a:extLst>
          </p:cNvPr>
          <p:cNvSpPr/>
          <p:nvPr/>
        </p:nvSpPr>
        <p:spPr>
          <a:xfrm>
            <a:off x="4913162" y="2960957"/>
            <a:ext cx="1551706" cy="72043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Initialize Weight</a:t>
            </a: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AB77D5B8-3C80-4841-9F03-B37121B8912E}"/>
              </a:ext>
            </a:extLst>
          </p:cNvPr>
          <p:cNvSpPr/>
          <p:nvPr/>
        </p:nvSpPr>
        <p:spPr>
          <a:xfrm>
            <a:off x="1819477" y="3867456"/>
            <a:ext cx="1646390" cy="72043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System Init</a:t>
            </a: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8CA2862E-1726-0463-2C38-AEE804BB5D81}"/>
              </a:ext>
            </a:extLst>
          </p:cNvPr>
          <p:cNvSpPr/>
          <p:nvPr/>
        </p:nvSpPr>
        <p:spPr>
          <a:xfrm>
            <a:off x="1819478" y="2277863"/>
            <a:ext cx="1646390" cy="720437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START</a:t>
            </a: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3C10D0B8-DADE-8AB5-7F6B-1F97E96EB60A}"/>
              </a:ext>
            </a:extLst>
          </p:cNvPr>
          <p:cNvSpPr/>
          <p:nvPr/>
        </p:nvSpPr>
        <p:spPr>
          <a:xfrm>
            <a:off x="7882714" y="3867455"/>
            <a:ext cx="1551706" cy="72043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Real-Time Prediction</a:t>
            </a: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C943E56C-C753-9712-7BF4-496BAACC326D}"/>
              </a:ext>
            </a:extLst>
          </p:cNvPr>
          <p:cNvSpPr/>
          <p:nvPr/>
        </p:nvSpPr>
        <p:spPr>
          <a:xfrm>
            <a:off x="7882714" y="2271657"/>
            <a:ext cx="1551706" cy="72043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Vote</a:t>
            </a: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A08F0FB4-E2A6-1771-58B5-07E61DA7F971}"/>
              </a:ext>
            </a:extLst>
          </p:cNvPr>
          <p:cNvSpPr/>
          <p:nvPr/>
        </p:nvSpPr>
        <p:spPr>
          <a:xfrm>
            <a:off x="7882714" y="5457050"/>
            <a:ext cx="1551706" cy="720437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END</a:t>
            </a:r>
          </a:p>
        </p:txBody>
      </p:sp>
      <p:cxnSp>
        <p:nvCxnSpPr>
          <p:cNvPr id="43" name="直線單箭頭接點 42">
            <a:extLst>
              <a:ext uri="{FF2B5EF4-FFF2-40B4-BE49-F238E27FC236}">
                <a16:creationId xmlns:a16="http://schemas.microsoft.com/office/drawing/2014/main" id="{5D5107FD-E74E-F077-B38A-6827150C0016}"/>
              </a:ext>
            </a:extLst>
          </p:cNvPr>
          <p:cNvCxnSpPr>
            <a:stCxn id="31" idx="2"/>
            <a:endCxn id="30" idx="0"/>
          </p:cNvCxnSpPr>
          <p:nvPr/>
        </p:nvCxnSpPr>
        <p:spPr>
          <a:xfrm flipH="1">
            <a:off x="2642672" y="2998300"/>
            <a:ext cx="1" cy="8691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單箭頭接點 44">
            <a:extLst>
              <a:ext uri="{FF2B5EF4-FFF2-40B4-BE49-F238E27FC236}">
                <a16:creationId xmlns:a16="http://schemas.microsoft.com/office/drawing/2014/main" id="{01B97362-6213-FDC4-6EFF-206D19683199}"/>
              </a:ext>
            </a:extLst>
          </p:cNvPr>
          <p:cNvCxnSpPr>
            <a:stCxn id="30" idx="2"/>
            <a:endCxn id="27" idx="0"/>
          </p:cNvCxnSpPr>
          <p:nvPr/>
        </p:nvCxnSpPr>
        <p:spPr>
          <a:xfrm>
            <a:off x="2642672" y="4587893"/>
            <a:ext cx="1" cy="86915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接點: 肘形 46">
            <a:extLst>
              <a:ext uri="{FF2B5EF4-FFF2-40B4-BE49-F238E27FC236}">
                <a16:creationId xmlns:a16="http://schemas.microsoft.com/office/drawing/2014/main" id="{90BF9F4C-B4A3-6CA9-2F6D-0A6025009784}"/>
              </a:ext>
            </a:extLst>
          </p:cNvPr>
          <p:cNvCxnSpPr>
            <a:stCxn id="27" idx="3"/>
            <a:endCxn id="29" idx="0"/>
          </p:cNvCxnSpPr>
          <p:nvPr/>
        </p:nvCxnSpPr>
        <p:spPr>
          <a:xfrm flipV="1">
            <a:off x="3465867" y="2960957"/>
            <a:ext cx="2223148" cy="2856312"/>
          </a:xfrm>
          <a:prstGeom prst="bentConnector4">
            <a:avLst>
              <a:gd name="adj1" fmla="val 32551"/>
              <a:gd name="adj2" fmla="val 132579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單箭頭接點 49">
            <a:extLst>
              <a:ext uri="{FF2B5EF4-FFF2-40B4-BE49-F238E27FC236}">
                <a16:creationId xmlns:a16="http://schemas.microsoft.com/office/drawing/2014/main" id="{C1807858-FD19-3934-546C-E0A70AD43D8B}"/>
              </a:ext>
            </a:extLst>
          </p:cNvPr>
          <p:cNvCxnSpPr/>
          <p:nvPr/>
        </p:nvCxnSpPr>
        <p:spPr>
          <a:xfrm flipH="1">
            <a:off x="8672132" y="2982246"/>
            <a:ext cx="1" cy="8691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單箭頭接點 50">
            <a:extLst>
              <a:ext uri="{FF2B5EF4-FFF2-40B4-BE49-F238E27FC236}">
                <a16:creationId xmlns:a16="http://schemas.microsoft.com/office/drawing/2014/main" id="{ADF80212-95C4-984E-C63C-4B3D6A7DBD9B}"/>
              </a:ext>
            </a:extLst>
          </p:cNvPr>
          <p:cNvCxnSpPr/>
          <p:nvPr/>
        </p:nvCxnSpPr>
        <p:spPr>
          <a:xfrm flipH="1">
            <a:off x="8672131" y="4611236"/>
            <a:ext cx="1" cy="8691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單箭頭接點 55">
            <a:extLst>
              <a:ext uri="{FF2B5EF4-FFF2-40B4-BE49-F238E27FC236}">
                <a16:creationId xmlns:a16="http://schemas.microsoft.com/office/drawing/2014/main" id="{47587679-9348-4C5D-89FF-E296378599A8}"/>
              </a:ext>
            </a:extLst>
          </p:cNvPr>
          <p:cNvCxnSpPr>
            <a:stCxn id="29" idx="2"/>
            <a:endCxn id="28" idx="0"/>
          </p:cNvCxnSpPr>
          <p:nvPr/>
        </p:nvCxnSpPr>
        <p:spPr>
          <a:xfrm flipH="1">
            <a:off x="5675450" y="3681394"/>
            <a:ext cx="13565" cy="10042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接點: 肘形 59">
            <a:extLst>
              <a:ext uri="{FF2B5EF4-FFF2-40B4-BE49-F238E27FC236}">
                <a16:creationId xmlns:a16="http://schemas.microsoft.com/office/drawing/2014/main" id="{164703A0-0749-F8E7-CA1A-B9A9209AD960}"/>
              </a:ext>
            </a:extLst>
          </p:cNvPr>
          <p:cNvCxnSpPr>
            <a:stCxn id="28" idx="2"/>
            <a:endCxn id="40" idx="0"/>
          </p:cNvCxnSpPr>
          <p:nvPr/>
        </p:nvCxnSpPr>
        <p:spPr>
          <a:xfrm rot="5400000" flipH="1" flipV="1">
            <a:off x="5599820" y="2347286"/>
            <a:ext cx="3134375" cy="2983117"/>
          </a:xfrm>
          <a:prstGeom prst="bentConnector5">
            <a:avLst>
              <a:gd name="adj1" fmla="val -13775"/>
              <a:gd name="adj2" fmla="val 50000"/>
              <a:gd name="adj3" fmla="val 107293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A5CCEF84-B6C5-4820-9840-81100E8F8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F2F9D-CBDA-4489-8099-D2ADF3C7DDF1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196397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theme/theme1.xml><?xml version="1.0" encoding="utf-8"?>
<a:theme xmlns:a="http://schemas.openxmlformats.org/drawingml/2006/main" name="回顧">
  <a:themeElements>
    <a:clrScheme name="回顧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回顧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回顧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2030</TotalTime>
  <Words>396</Words>
  <Application>Microsoft Office PowerPoint</Application>
  <PresentationFormat>寬螢幕</PresentationFormat>
  <Paragraphs>79</Paragraphs>
  <Slides>14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14</vt:i4>
      </vt:variant>
    </vt:vector>
  </HeadingPairs>
  <TitlesOfParts>
    <vt:vector size="22" baseType="lpstr">
      <vt:lpstr>新細明體</vt:lpstr>
      <vt:lpstr>標楷體</vt:lpstr>
      <vt:lpstr>Arial</vt:lpstr>
      <vt:lpstr>Calibri</vt:lpstr>
      <vt:lpstr>Calibri Light</vt:lpstr>
      <vt:lpstr>Times New Roman</vt:lpstr>
      <vt:lpstr>Wingdings</vt:lpstr>
      <vt:lpstr>回顧</vt:lpstr>
      <vt:lpstr>基於深度學習預測物體形狀</vt:lpstr>
      <vt:lpstr>工作分配</vt:lpstr>
      <vt:lpstr>實驗主題 : 基於深度學習預測物體形狀</vt:lpstr>
      <vt:lpstr>實驗器材</vt:lpstr>
      <vt:lpstr>實驗內容</vt:lpstr>
      <vt:lpstr>電路設計</vt:lpstr>
      <vt:lpstr>模型設定</vt:lpstr>
      <vt:lpstr>實驗流程</vt:lpstr>
      <vt:lpstr>程式邏輯</vt:lpstr>
      <vt:lpstr>實驗一</vt:lpstr>
      <vt:lpstr>實驗二</vt:lpstr>
      <vt:lpstr>遇到的困難</vt:lpstr>
      <vt:lpstr>未來展望</vt:lpstr>
      <vt:lpstr>END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基於深度學習預測物體形狀</dc:title>
  <dc:creator>yuyu Hsiao</dc:creator>
  <cp:lastModifiedBy>WANG</cp:lastModifiedBy>
  <cp:revision>16</cp:revision>
  <dcterms:created xsi:type="dcterms:W3CDTF">2025-01-09T05:57:06Z</dcterms:created>
  <dcterms:modified xsi:type="dcterms:W3CDTF">2025-01-11T04:59:07Z</dcterms:modified>
</cp:coreProperties>
</file>